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1" r:id="rId8"/>
    <p:sldId id="262" r:id="rId9"/>
    <p:sldId id="263" r:id="rId10"/>
    <p:sldId id="264" r:id="rId11"/>
    <p:sldId id="267" r:id="rId12"/>
    <p:sldId id="268" r:id="rId13"/>
    <p:sldId id="269" r:id="rId14"/>
    <p:sldId id="270" r:id="rId15"/>
    <p:sldId id="265" r:id="rId16"/>
    <p:sldId id="266"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3" d="100"/>
          <a:sy n="73" d="100"/>
        </p:scale>
        <p:origin x="-19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10/12/2014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10/12/2014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10/12/2014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10/12/2014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000109"/>
            <a:ext cx="7772400" cy="2600342"/>
          </a:xfrm>
        </p:spPr>
        <p:txBody>
          <a:bodyPr>
            <a:normAutofit fontScale="90000"/>
          </a:bodyPr>
          <a:lstStyle/>
          <a:p>
            <a:r>
              <a:rPr lang="el-GR" dirty="0" smtClean="0"/>
              <a:t>3 Δεκεμβρίου</a:t>
            </a:r>
            <a:br>
              <a:rPr lang="el-GR" dirty="0" smtClean="0"/>
            </a:br>
            <a:r>
              <a:rPr lang="el-GR" dirty="0" smtClean="0"/>
              <a:t>Παγκόσμια Ημέρα Ειδικής Αγωγής</a:t>
            </a:r>
            <a:br>
              <a:rPr lang="el-GR" dirty="0" smtClean="0"/>
            </a:br>
            <a:endParaRPr lang="el-GR" dirty="0"/>
          </a:p>
        </p:txBody>
      </p:sp>
      <p:sp>
        <p:nvSpPr>
          <p:cNvPr id="3" name="2 - Υπότιτλος"/>
          <p:cNvSpPr>
            <a:spLocks noGrp="1"/>
          </p:cNvSpPr>
          <p:nvPr>
            <p:ph type="subTitle" idx="1"/>
          </p:nvPr>
        </p:nvSpPr>
        <p:spPr>
          <a:xfrm>
            <a:off x="1371600" y="4786322"/>
            <a:ext cx="6400800" cy="852478"/>
          </a:xfrm>
        </p:spPr>
        <p:txBody>
          <a:bodyPr/>
          <a:lstStyle/>
          <a:p>
            <a:r>
              <a:rPr lang="el-GR" dirty="0" smtClean="0"/>
              <a:t>Δημοτικό Σχολείο Φαρρών</a:t>
            </a:r>
            <a:endParaRPr lang="el-GR" dirty="0"/>
          </a:p>
        </p:txBody>
      </p:sp>
      <p:pic>
        <p:nvPicPr>
          <p:cNvPr id="10242" name="Picture 2" descr="C:\Users\evelina\Desktop\ΕΙΔΙΚΟ-ΣΧΟΛΕΙΟ.jpg"/>
          <p:cNvPicPr>
            <a:picLocks noChangeAspect="1" noChangeArrowheads="1"/>
          </p:cNvPicPr>
          <p:nvPr/>
        </p:nvPicPr>
        <p:blipFill>
          <a:blip r:embed="rId2" cstate="print"/>
          <a:srcRect/>
          <a:stretch>
            <a:fillRect/>
          </a:stretch>
        </p:blipFill>
        <p:spPr bwMode="auto">
          <a:xfrm>
            <a:off x="1785918" y="2857496"/>
            <a:ext cx="5715040" cy="17145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Μέσα μεταφοράς</a:t>
            </a:r>
            <a:endParaRPr lang="el-GR" dirty="0"/>
          </a:p>
        </p:txBody>
      </p:sp>
      <p:pic>
        <p:nvPicPr>
          <p:cNvPr id="4098" name="Picture 2" descr="C:\Users\evelina\Desktop\21533.jpg"/>
          <p:cNvPicPr>
            <a:picLocks noGrp="1" noChangeAspect="1" noChangeArrowheads="1"/>
          </p:cNvPicPr>
          <p:nvPr>
            <p:ph idx="1"/>
          </p:nvPr>
        </p:nvPicPr>
        <p:blipFill>
          <a:blip r:embed="rId2" cstate="print"/>
          <a:srcRect/>
          <a:stretch>
            <a:fillRect/>
          </a:stretch>
        </p:blipFill>
        <p:spPr bwMode="auto">
          <a:xfrm>
            <a:off x="1928794" y="1355706"/>
            <a:ext cx="5000660" cy="48593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Μάθηση για τυφλούς  </a:t>
            </a:r>
            <a:endParaRPr lang="el-GR" dirty="0"/>
          </a:p>
        </p:txBody>
      </p:sp>
      <p:pic>
        <p:nvPicPr>
          <p:cNvPr id="6" name="Picture 2" descr="C:\Users\evelina\Desktop\αρχείο λήψης.jpg"/>
          <p:cNvPicPr>
            <a:picLocks noChangeAspect="1" noChangeArrowheads="1"/>
          </p:cNvPicPr>
          <p:nvPr/>
        </p:nvPicPr>
        <p:blipFill>
          <a:blip r:embed="rId2" cstate="print"/>
          <a:srcRect/>
          <a:stretch>
            <a:fillRect/>
          </a:stretch>
        </p:blipFill>
        <p:spPr bwMode="auto">
          <a:xfrm>
            <a:off x="642911" y="2571744"/>
            <a:ext cx="3714776" cy="2062962"/>
          </a:xfrm>
          <a:prstGeom prst="rect">
            <a:avLst/>
          </a:prstGeom>
          <a:noFill/>
        </p:spPr>
      </p:pic>
      <p:pic>
        <p:nvPicPr>
          <p:cNvPr id="7171" name="Picture 3" descr="C:\Users\evelina\Desktop\αρχείο λήψης (1).jpg"/>
          <p:cNvPicPr>
            <a:picLocks noGrp="1" noChangeAspect="1" noChangeArrowheads="1"/>
          </p:cNvPicPr>
          <p:nvPr>
            <p:ph idx="1"/>
          </p:nvPr>
        </p:nvPicPr>
        <p:blipFill>
          <a:blip r:embed="rId3" cstate="print"/>
          <a:srcRect/>
          <a:stretch>
            <a:fillRect/>
          </a:stretch>
        </p:blipFill>
        <p:spPr bwMode="auto">
          <a:xfrm>
            <a:off x="4572000" y="1942398"/>
            <a:ext cx="3500462" cy="279232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για κωφούς </a:t>
            </a:r>
            <a:endParaRPr lang="el-GR" dirty="0"/>
          </a:p>
        </p:txBody>
      </p:sp>
      <p:pic>
        <p:nvPicPr>
          <p:cNvPr id="8194" name="Picture 2" descr="C:\Users\evelina\Desktop\αρχείο λήψης (2).jpg"/>
          <p:cNvPicPr>
            <a:picLocks noChangeAspect="1" noChangeArrowheads="1"/>
          </p:cNvPicPr>
          <p:nvPr/>
        </p:nvPicPr>
        <p:blipFill>
          <a:blip r:embed="rId2" cstate="print"/>
          <a:srcRect/>
          <a:stretch>
            <a:fillRect/>
          </a:stretch>
        </p:blipFill>
        <p:spPr bwMode="auto">
          <a:xfrm>
            <a:off x="428597" y="1285860"/>
            <a:ext cx="3714776" cy="2643205"/>
          </a:xfrm>
          <a:prstGeom prst="rect">
            <a:avLst/>
          </a:prstGeom>
          <a:noFill/>
        </p:spPr>
      </p:pic>
      <p:pic>
        <p:nvPicPr>
          <p:cNvPr id="8195" name="Picture 3" descr="C:\Users\evelina\Desktop\image004.jpg"/>
          <p:cNvPicPr>
            <a:picLocks noGrp="1" noChangeAspect="1" noChangeArrowheads="1"/>
          </p:cNvPicPr>
          <p:nvPr>
            <p:ph idx="1"/>
          </p:nvPr>
        </p:nvPicPr>
        <p:blipFill>
          <a:blip r:embed="rId3" cstate="print"/>
          <a:srcRect/>
          <a:stretch>
            <a:fillRect/>
          </a:stretch>
        </p:blipFill>
        <p:spPr bwMode="auto">
          <a:xfrm>
            <a:off x="4429124" y="2405856"/>
            <a:ext cx="4429156" cy="33091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…για άτομα με κινητικά προβλήματα  </a:t>
            </a:r>
            <a:endParaRPr lang="el-GR" dirty="0"/>
          </a:p>
        </p:txBody>
      </p:sp>
      <p:pic>
        <p:nvPicPr>
          <p:cNvPr id="9218" name="Picture 2" descr="C:\Users\evelina\Desktop\images (1).jpg"/>
          <p:cNvPicPr>
            <a:picLocks noChangeAspect="1" noChangeArrowheads="1"/>
          </p:cNvPicPr>
          <p:nvPr/>
        </p:nvPicPr>
        <p:blipFill>
          <a:blip r:embed="rId2" cstate="print"/>
          <a:srcRect/>
          <a:stretch>
            <a:fillRect/>
          </a:stretch>
        </p:blipFill>
        <p:spPr bwMode="auto">
          <a:xfrm>
            <a:off x="785786" y="1285860"/>
            <a:ext cx="4000528" cy="2962290"/>
          </a:xfrm>
          <a:prstGeom prst="rect">
            <a:avLst/>
          </a:prstGeom>
          <a:noFill/>
        </p:spPr>
      </p:pic>
      <p:pic>
        <p:nvPicPr>
          <p:cNvPr id="9219" name="Picture 3" descr="C:\Users\evelina\Desktop\αρχείο λήψης.jpg"/>
          <p:cNvPicPr>
            <a:picLocks noGrp="1" noChangeAspect="1" noChangeArrowheads="1"/>
          </p:cNvPicPr>
          <p:nvPr>
            <p:ph idx="1"/>
          </p:nvPr>
        </p:nvPicPr>
        <p:blipFill>
          <a:blip r:embed="rId3" cstate="print"/>
          <a:srcRect/>
          <a:stretch>
            <a:fillRect/>
          </a:stretch>
        </p:blipFill>
        <p:spPr bwMode="auto">
          <a:xfrm>
            <a:off x="4857752" y="1562270"/>
            <a:ext cx="3643338" cy="436706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Εργασία </a:t>
            </a:r>
            <a:endParaRPr lang="el-GR" dirty="0"/>
          </a:p>
        </p:txBody>
      </p:sp>
      <p:pic>
        <p:nvPicPr>
          <p:cNvPr id="11266" name="Picture 2" descr="C:\Users\evelina\Desktop\2.jpg"/>
          <p:cNvPicPr>
            <a:picLocks noChangeAspect="1" noChangeArrowheads="1"/>
          </p:cNvPicPr>
          <p:nvPr/>
        </p:nvPicPr>
        <p:blipFill>
          <a:blip r:embed="rId2" cstate="print"/>
          <a:srcRect/>
          <a:stretch>
            <a:fillRect/>
          </a:stretch>
        </p:blipFill>
        <p:spPr bwMode="auto">
          <a:xfrm>
            <a:off x="642910" y="1285875"/>
            <a:ext cx="3786214" cy="4286250"/>
          </a:xfrm>
          <a:prstGeom prst="rect">
            <a:avLst/>
          </a:prstGeom>
          <a:noFill/>
        </p:spPr>
      </p:pic>
      <p:pic>
        <p:nvPicPr>
          <p:cNvPr id="11267" name="Picture 3" descr="C:\Users\evelina\Desktop\images.jpg"/>
          <p:cNvPicPr>
            <a:picLocks noGrp="1" noChangeAspect="1" noChangeArrowheads="1"/>
          </p:cNvPicPr>
          <p:nvPr>
            <p:ph idx="1"/>
          </p:nvPr>
        </p:nvPicPr>
        <p:blipFill>
          <a:blip r:embed="rId3" cstate="print"/>
          <a:srcRect/>
          <a:stretch>
            <a:fillRect/>
          </a:stretch>
        </p:blipFill>
        <p:spPr bwMode="auto">
          <a:xfrm>
            <a:off x="5072066" y="1357298"/>
            <a:ext cx="3286148" cy="428628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Αθλητισμός</a:t>
            </a:r>
            <a:endParaRPr lang="el-GR" dirty="0"/>
          </a:p>
        </p:txBody>
      </p:sp>
      <p:sp>
        <p:nvSpPr>
          <p:cNvPr id="5" name="4 - Θέση περιεχομένου"/>
          <p:cNvSpPr>
            <a:spLocks noGrp="1"/>
          </p:cNvSpPr>
          <p:nvPr>
            <p:ph idx="1"/>
          </p:nvPr>
        </p:nvSpPr>
        <p:spPr>
          <a:xfrm>
            <a:off x="457200" y="1214422"/>
            <a:ext cx="8229600" cy="4911741"/>
          </a:xfrm>
        </p:spPr>
        <p:txBody>
          <a:bodyPr/>
          <a:lstStyle/>
          <a:p>
            <a:pPr>
              <a:buNone/>
            </a:pPr>
            <a:r>
              <a:rPr lang="el-GR" dirty="0" smtClean="0"/>
              <a:t>Τρία μετάλλια για την Εθνική Ομάδα ξιφασκίας</a:t>
            </a:r>
          </a:p>
          <a:p>
            <a:endParaRPr lang="el-GR" dirty="0"/>
          </a:p>
        </p:txBody>
      </p:sp>
      <p:pic>
        <p:nvPicPr>
          <p:cNvPr id="6" name="Picture 2" descr="C:\Users\evelina\Desktop\Eger2014Fencing.jpg"/>
          <p:cNvPicPr>
            <a:picLocks noChangeAspect="1" noChangeArrowheads="1"/>
          </p:cNvPicPr>
          <p:nvPr/>
        </p:nvPicPr>
        <p:blipFill>
          <a:blip r:embed="rId2" cstate="print"/>
          <a:srcRect/>
          <a:stretch>
            <a:fillRect/>
          </a:stretch>
        </p:blipFill>
        <p:spPr bwMode="auto">
          <a:xfrm>
            <a:off x="1142976" y="2071678"/>
            <a:ext cx="6572296" cy="421484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velina\Desktop\exase-podia-tou-alla-oxi-thelisi-gia-zwi-02.jpg"/>
          <p:cNvPicPr>
            <a:picLocks noChangeAspect="1" noChangeArrowheads="1"/>
          </p:cNvPicPr>
          <p:nvPr/>
        </p:nvPicPr>
        <p:blipFill>
          <a:blip r:embed="rId2" cstate="print"/>
          <a:srcRect/>
          <a:stretch>
            <a:fillRect/>
          </a:stretch>
        </p:blipFill>
        <p:spPr bwMode="auto">
          <a:xfrm>
            <a:off x="1952625" y="357167"/>
            <a:ext cx="5238750" cy="2928958"/>
          </a:xfrm>
          <a:prstGeom prst="rect">
            <a:avLst/>
          </a:prstGeom>
          <a:noFill/>
        </p:spPr>
      </p:pic>
      <p:pic>
        <p:nvPicPr>
          <p:cNvPr id="6147" name="Picture 3" descr="C:\Users\evelina\Desktop\images.jpg"/>
          <p:cNvPicPr>
            <a:picLocks noGrp="1" noChangeAspect="1" noChangeArrowheads="1"/>
          </p:cNvPicPr>
          <p:nvPr>
            <p:ph idx="1"/>
          </p:nvPr>
        </p:nvPicPr>
        <p:blipFill>
          <a:blip r:embed="rId3" cstate="print"/>
          <a:srcRect/>
          <a:stretch>
            <a:fillRect/>
          </a:stretch>
        </p:blipFill>
        <p:spPr bwMode="auto">
          <a:xfrm>
            <a:off x="2143108" y="3500438"/>
            <a:ext cx="4643470" cy="300039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κοινό έχουν;  </a:t>
            </a:r>
            <a:endParaRPr lang="el-GR" dirty="0"/>
          </a:p>
        </p:txBody>
      </p:sp>
      <p:pic>
        <p:nvPicPr>
          <p:cNvPr id="13314" name="Picture 2" descr="C:\Users\evelina\Desktop\hqdefault.jpg"/>
          <p:cNvPicPr>
            <a:picLocks noChangeAspect="1" noChangeArrowheads="1"/>
          </p:cNvPicPr>
          <p:nvPr/>
        </p:nvPicPr>
        <p:blipFill>
          <a:blip r:embed="rId2" cstate="print"/>
          <a:srcRect/>
          <a:stretch>
            <a:fillRect/>
          </a:stretch>
        </p:blipFill>
        <p:spPr bwMode="auto">
          <a:xfrm>
            <a:off x="428596" y="1142984"/>
            <a:ext cx="3214710" cy="3714776"/>
          </a:xfrm>
          <a:prstGeom prst="rect">
            <a:avLst/>
          </a:prstGeom>
          <a:noFill/>
        </p:spPr>
      </p:pic>
      <p:pic>
        <p:nvPicPr>
          <p:cNvPr id="13315" name="Picture 3" descr="C:\Users\evelina\Desktop\084bfb8e5ab036653e935c73cd579d2a_L.jpg"/>
          <p:cNvPicPr>
            <a:picLocks noGrp="1" noChangeAspect="1" noChangeArrowheads="1"/>
          </p:cNvPicPr>
          <p:nvPr>
            <p:ph idx="1"/>
          </p:nvPr>
        </p:nvPicPr>
        <p:blipFill>
          <a:blip r:embed="rId3" cstate="print"/>
          <a:srcRect/>
          <a:stretch>
            <a:fillRect/>
          </a:stretch>
        </p:blipFill>
        <p:spPr bwMode="auto">
          <a:xfrm>
            <a:off x="3714744" y="2153444"/>
            <a:ext cx="3429025" cy="3419475"/>
          </a:xfrm>
          <a:prstGeom prst="rect">
            <a:avLst/>
          </a:prstGeom>
          <a:noFill/>
        </p:spPr>
      </p:pic>
      <p:pic>
        <p:nvPicPr>
          <p:cNvPr id="13316" name="Picture 4" descr="C:\Users\evelina\Desktop\Karagiozis21.jpg"/>
          <p:cNvPicPr>
            <a:picLocks noChangeAspect="1" noChangeArrowheads="1"/>
          </p:cNvPicPr>
          <p:nvPr/>
        </p:nvPicPr>
        <p:blipFill>
          <a:blip r:embed="rId4" cstate="print"/>
          <a:srcRect/>
          <a:stretch>
            <a:fillRect/>
          </a:stretch>
        </p:blipFill>
        <p:spPr bwMode="auto">
          <a:xfrm>
            <a:off x="6762750" y="714356"/>
            <a:ext cx="2166968" cy="314326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Διεθνείς Συμβάσεις για την Αναπηρία</a:t>
            </a:r>
            <a:endParaRPr lang="el-GR" dirty="0"/>
          </a:p>
        </p:txBody>
      </p:sp>
      <p:sp>
        <p:nvSpPr>
          <p:cNvPr id="3" name="2 - Θέση περιεχομένου"/>
          <p:cNvSpPr>
            <a:spLocks noGrp="1"/>
          </p:cNvSpPr>
          <p:nvPr>
            <p:ph idx="1"/>
          </p:nvPr>
        </p:nvSpPr>
        <p:spPr/>
        <p:txBody>
          <a:bodyPr/>
          <a:lstStyle/>
          <a:p>
            <a:pPr marL="514350" indent="-514350">
              <a:buFont typeface="+mj-lt"/>
              <a:buAutoNum type="arabicPeriod"/>
            </a:pPr>
            <a:r>
              <a:rPr lang="el-GR" dirty="0" smtClean="0"/>
              <a:t>Οικουμενική Διακήρυξη του ΟΗΕ για τα δικαιώματα του ανθρώπου</a:t>
            </a:r>
          </a:p>
          <a:p>
            <a:pPr marL="514350" indent="-514350">
              <a:buFont typeface="+mj-lt"/>
              <a:buAutoNum type="arabicPeriod"/>
            </a:pPr>
            <a:r>
              <a:rPr lang="el-GR" dirty="0" smtClean="0"/>
              <a:t>Ευρωπαϊκή Σύμβαση για την Προστασία των Ανθρώπινων Δικαιωμάτων και των Θεμελιωδών Ελευθεριών</a:t>
            </a:r>
          </a:p>
          <a:p>
            <a:pPr marL="514350" indent="-514350">
              <a:buFont typeface="+mj-lt"/>
              <a:buAutoNum type="arabicPeriod"/>
            </a:pPr>
            <a:r>
              <a:rPr lang="el-GR" dirty="0" smtClean="0"/>
              <a:t>Διεθνές Σύμφωνο για τα Οικονομικά, Κοινωνικά και Μορφωτικά Δικαιώματα (ΟΗΕ, 1966).</a:t>
            </a:r>
          </a:p>
          <a:p>
            <a:pPr marL="514350" indent="-514350">
              <a:buNone/>
            </a:pPr>
            <a:endParaRPr lang="el-GR" dirty="0" smtClean="0"/>
          </a:p>
          <a:p>
            <a:pPr marL="514350" indent="-514350">
              <a:buFont typeface="+mj-lt"/>
              <a:buAutoNum type="arabicPeriod"/>
            </a:pP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14357"/>
            <a:ext cx="8229600" cy="4214841"/>
          </a:xfrm>
        </p:spPr>
        <p:txBody>
          <a:bodyPr>
            <a:normAutofit fontScale="47500" lnSpcReduction="20000"/>
          </a:bodyPr>
          <a:lstStyle/>
          <a:p>
            <a:pPr marL="514350" indent="-514350">
              <a:buFont typeface="+mj-lt"/>
              <a:buAutoNum type="arabicPeriod" startAt="4"/>
            </a:pPr>
            <a:r>
              <a:rPr lang="el-GR" sz="6700" dirty="0" smtClean="0"/>
              <a:t>Ευρωπαϊκή Σύμβαση για την Κοινωνική και Ιατρική Αντίληψη</a:t>
            </a:r>
          </a:p>
          <a:p>
            <a:pPr marL="514350" indent="-514350">
              <a:buFont typeface="+mj-lt"/>
              <a:buAutoNum type="arabicPeriod" startAt="4"/>
            </a:pPr>
            <a:r>
              <a:rPr lang="el-GR" sz="6700" dirty="0" smtClean="0"/>
              <a:t>Ευρωπαϊκός Κοινωνικός Χάρτης</a:t>
            </a:r>
            <a:r>
              <a:rPr lang="el-GR" sz="6700" baseline="30000" dirty="0" smtClean="0"/>
              <a:t> </a:t>
            </a:r>
            <a:r>
              <a:rPr lang="el-GR" sz="6700" dirty="0" smtClean="0"/>
              <a:t> του 1961</a:t>
            </a:r>
          </a:p>
          <a:p>
            <a:pPr marL="514350" indent="-514350">
              <a:buFont typeface="+mj-lt"/>
              <a:buAutoNum type="arabicPeriod" startAt="4"/>
            </a:pPr>
            <a:r>
              <a:rPr lang="el-GR" sz="6700" dirty="0" smtClean="0"/>
              <a:t>Διακήρυξη των Δικαιωμάτων των </a:t>
            </a:r>
            <a:r>
              <a:rPr lang="el-GR" sz="6700" dirty="0" err="1" smtClean="0"/>
              <a:t>ΑμεΑ</a:t>
            </a:r>
            <a:r>
              <a:rPr lang="el-GR" sz="6700" dirty="0" smtClean="0"/>
              <a:t> (1975)</a:t>
            </a:r>
            <a:r>
              <a:rPr lang="el-GR" sz="5800" dirty="0" smtClean="0"/>
              <a:t>              </a:t>
            </a:r>
          </a:p>
          <a:p>
            <a:pPr marL="514350" indent="-514350">
              <a:buFont typeface="+mj-lt"/>
              <a:buAutoNum type="arabicPeriod" startAt="4"/>
            </a:pPr>
            <a:endParaRPr lang="el-GR" sz="4600" dirty="0" smtClean="0"/>
          </a:p>
          <a:p>
            <a:pPr marL="514350" indent="-514350">
              <a:buNone/>
            </a:pPr>
            <a:r>
              <a:rPr lang="el-GR" sz="4600" dirty="0" smtClean="0"/>
              <a:t>                               </a:t>
            </a:r>
          </a:p>
          <a:p>
            <a:pPr marL="514350" indent="-514350">
              <a:buNone/>
            </a:pPr>
            <a:r>
              <a:rPr lang="el-GR" dirty="0" smtClean="0"/>
              <a:t>    </a:t>
            </a:r>
          </a:p>
          <a:p>
            <a:pPr marL="514350" indent="-514350">
              <a:buNone/>
            </a:pPr>
            <a:r>
              <a:rPr lang="el-GR" dirty="0" smtClean="0"/>
              <a:t>                            </a:t>
            </a:r>
            <a:endParaRPr lang="el-GR" dirty="0"/>
          </a:p>
        </p:txBody>
      </p:sp>
      <p:pic>
        <p:nvPicPr>
          <p:cNvPr id="12295" name="Picture 7" descr="C:\Users\evelina\Desktop\amea.thumbnail.jpg"/>
          <p:cNvPicPr>
            <a:picLocks noChangeAspect="1" noChangeArrowheads="1"/>
          </p:cNvPicPr>
          <p:nvPr/>
        </p:nvPicPr>
        <p:blipFill>
          <a:blip r:embed="rId2" cstate="print"/>
          <a:srcRect/>
          <a:stretch>
            <a:fillRect/>
          </a:stretch>
        </p:blipFill>
        <p:spPr bwMode="auto">
          <a:xfrm>
            <a:off x="2928926" y="2971800"/>
            <a:ext cx="2643206" cy="202883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σημαίνει;</a:t>
            </a:r>
            <a:endParaRPr lang="el-GR" dirty="0"/>
          </a:p>
        </p:txBody>
      </p:sp>
      <p:sp>
        <p:nvSpPr>
          <p:cNvPr id="3" name="2 - Θέση περιεχομένου"/>
          <p:cNvSpPr>
            <a:spLocks noGrp="1"/>
          </p:cNvSpPr>
          <p:nvPr>
            <p:ph idx="1"/>
          </p:nvPr>
        </p:nvSpPr>
        <p:spPr/>
        <p:txBody>
          <a:bodyPr>
            <a:normAutofit fontScale="92500" lnSpcReduction="10000"/>
          </a:bodyPr>
          <a:lstStyle/>
          <a:p>
            <a:pPr marL="514350" indent="-514350">
              <a:buNone/>
            </a:pPr>
            <a:r>
              <a:rPr lang="el-GR" dirty="0" smtClean="0"/>
              <a:t>     Ο όρος “</a:t>
            </a:r>
            <a:r>
              <a:rPr lang="el-GR" b="1" dirty="0" smtClean="0"/>
              <a:t>ανάπηρο </a:t>
            </a:r>
            <a:r>
              <a:rPr lang="el-GR" b="1" dirty="0" err="1" smtClean="0"/>
              <a:t>άτομο</a:t>
            </a:r>
            <a:r>
              <a:rPr lang="el-GR" dirty="0" err="1" smtClean="0"/>
              <a:t>”ή</a:t>
            </a:r>
            <a:r>
              <a:rPr lang="el-GR" dirty="0" smtClean="0"/>
              <a:t> </a:t>
            </a:r>
            <a:r>
              <a:rPr lang="el-GR" b="1" dirty="0" smtClean="0"/>
              <a:t>Ά</a:t>
            </a:r>
            <a:r>
              <a:rPr lang="el-GR" dirty="0" smtClean="0"/>
              <a:t>τομο </a:t>
            </a:r>
            <a:r>
              <a:rPr lang="el-GR" b="1" dirty="0" smtClean="0"/>
              <a:t>Μ</a:t>
            </a:r>
            <a:r>
              <a:rPr lang="el-GR" dirty="0" smtClean="0"/>
              <a:t>ε </a:t>
            </a:r>
            <a:r>
              <a:rPr lang="el-GR" b="1" dirty="0" smtClean="0"/>
              <a:t>Ε</a:t>
            </a:r>
            <a:r>
              <a:rPr lang="el-GR" dirty="0" smtClean="0"/>
              <a:t>ιδικές </a:t>
            </a:r>
            <a:r>
              <a:rPr lang="el-GR" b="1" dirty="0" smtClean="0"/>
              <a:t>Α</a:t>
            </a:r>
            <a:r>
              <a:rPr lang="el-GR" dirty="0" smtClean="0"/>
              <a:t>νάγκες (ΑΜΕΑ) σημαίνει κάθε άτομο ανίκανο να επιβεβαιώσει από μόνο του, ολικά ή μερικά, τις αναγκαιότητες για μια κανονική ατομική και κοινωνική ζωή, εξαιτίας μειωμένων σωματικών ή πνευματικών δυνατοτήτων που έχει εκ γενετής ή όχι.</a:t>
            </a:r>
          </a:p>
          <a:p>
            <a:r>
              <a:rPr lang="el-GR" b="1" dirty="0" smtClean="0"/>
              <a:t> </a:t>
            </a:r>
            <a:r>
              <a:rPr lang="el-GR" dirty="0" smtClean="0"/>
              <a:t>Τα ανάπηρα άτομα θα απολαμβάνουν </a:t>
            </a:r>
            <a:r>
              <a:rPr lang="el-GR" b="1" dirty="0" smtClean="0"/>
              <a:t>όλα τα δικαιώματα</a:t>
            </a:r>
            <a:r>
              <a:rPr lang="el-GR" dirty="0" smtClean="0"/>
              <a:t> που προβάλλονται σ’ αυτή τη   Διακήρυξη. </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Δηλαδή…</a:t>
            </a:r>
            <a:endParaRPr lang="el-GR" dirty="0"/>
          </a:p>
        </p:txBody>
      </p:sp>
      <p:sp>
        <p:nvSpPr>
          <p:cNvPr id="3" name="2 - Θέση περιεχομένου"/>
          <p:cNvSpPr>
            <a:spLocks noGrp="1"/>
          </p:cNvSpPr>
          <p:nvPr>
            <p:ph idx="1"/>
          </p:nvPr>
        </p:nvSpPr>
        <p:spPr/>
        <p:txBody>
          <a:bodyPr/>
          <a:lstStyle/>
          <a:p>
            <a:pPr>
              <a:buNone/>
            </a:pPr>
            <a:r>
              <a:rPr lang="el-GR" dirty="0" smtClean="0"/>
              <a:t>    Έχουν δικαίωμα σεβασμού της ανθρώπινης αξιοπρέπειάς τους, τα ίδια πολιτικά δικαιώματα, το δικαίωμα για ιατρική, ψυχολογική και λειτουργική μεταχείριση, για ιατρική και κοινωνική αποκατάσταση, για εκπαίδευση, για επαγγελματική κατάρτιση και αποκατάσταση για βοήθεια, για συμβουλευτική, για υπηρεσίες τοποθέτησης σε εργασία…</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Χώροι στάθμευσης</a:t>
            </a:r>
            <a:endParaRPr lang="el-GR" dirty="0"/>
          </a:p>
        </p:txBody>
      </p:sp>
      <p:pic>
        <p:nvPicPr>
          <p:cNvPr id="1026" name="Picture 2" descr="C:\Users\evelina\Desktop\parking_d.jpg"/>
          <p:cNvPicPr>
            <a:picLocks noGrp="1" noChangeAspect="1" noChangeArrowheads="1"/>
          </p:cNvPicPr>
          <p:nvPr>
            <p:ph idx="1"/>
          </p:nvPr>
        </p:nvPicPr>
        <p:blipFill>
          <a:blip r:embed="rId2" cstate="print"/>
          <a:srcRect/>
          <a:stretch>
            <a:fillRect/>
          </a:stretch>
        </p:blipFill>
        <p:spPr bwMode="auto">
          <a:xfrm>
            <a:off x="1071538" y="1600200"/>
            <a:ext cx="3143271" cy="4525963"/>
          </a:xfrm>
          <a:prstGeom prst="rect">
            <a:avLst/>
          </a:prstGeom>
          <a:noFill/>
        </p:spPr>
      </p:pic>
      <p:pic>
        <p:nvPicPr>
          <p:cNvPr id="1027" name="Picture 3" descr="C:\Users\evelina\Desktop\CACHE_620X620_1_1182105.JPG"/>
          <p:cNvPicPr>
            <a:picLocks noChangeAspect="1" noChangeArrowheads="1"/>
          </p:cNvPicPr>
          <p:nvPr/>
        </p:nvPicPr>
        <p:blipFill>
          <a:blip r:embed="rId3" cstate="print"/>
          <a:srcRect/>
          <a:stretch>
            <a:fillRect/>
          </a:stretch>
        </p:blipFill>
        <p:spPr bwMode="auto">
          <a:xfrm>
            <a:off x="4643437" y="1857364"/>
            <a:ext cx="3500463" cy="320517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Πεζοδρόμια και ράμπες</a:t>
            </a:r>
            <a:endParaRPr lang="el-GR" dirty="0"/>
          </a:p>
        </p:txBody>
      </p:sp>
      <p:pic>
        <p:nvPicPr>
          <p:cNvPr id="2050" name="Picture 2" descr="C:\Users\evelina\Desktop\manolis andriotakis 1.jpg"/>
          <p:cNvPicPr>
            <a:picLocks noGrp="1" noChangeAspect="1" noChangeArrowheads="1"/>
          </p:cNvPicPr>
          <p:nvPr>
            <p:ph idx="1"/>
          </p:nvPr>
        </p:nvPicPr>
        <p:blipFill>
          <a:blip r:embed="rId2" cstate="print"/>
          <a:srcRect/>
          <a:stretch>
            <a:fillRect/>
          </a:stretch>
        </p:blipFill>
        <p:spPr bwMode="auto">
          <a:xfrm>
            <a:off x="714348" y="1720056"/>
            <a:ext cx="4214842" cy="4286250"/>
          </a:xfrm>
          <a:prstGeom prst="rect">
            <a:avLst/>
          </a:prstGeom>
          <a:noFill/>
        </p:spPr>
      </p:pic>
      <p:pic>
        <p:nvPicPr>
          <p:cNvPr id="2051" name="Picture 3" descr="C:\Users\evelina\Desktop\οδηγός τυφλών.JPG"/>
          <p:cNvPicPr>
            <a:picLocks noChangeAspect="1" noChangeArrowheads="1"/>
          </p:cNvPicPr>
          <p:nvPr/>
        </p:nvPicPr>
        <p:blipFill>
          <a:blip r:embed="rId3" cstate="print"/>
          <a:srcRect/>
          <a:stretch>
            <a:fillRect/>
          </a:stretch>
        </p:blipFill>
        <p:spPr bwMode="auto">
          <a:xfrm>
            <a:off x="5214942" y="1571612"/>
            <a:ext cx="3143272" cy="450059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Χώροι υγιεινής</a:t>
            </a:r>
            <a:endParaRPr lang="el-GR" dirty="0"/>
          </a:p>
        </p:txBody>
      </p:sp>
      <p:pic>
        <p:nvPicPr>
          <p:cNvPr id="3074" name="Picture 2" descr="C:\Users\evelina\Desktop\justThumb.jpg"/>
          <p:cNvPicPr>
            <a:picLocks noGrp="1" noChangeAspect="1" noChangeArrowheads="1"/>
          </p:cNvPicPr>
          <p:nvPr>
            <p:ph idx="1"/>
          </p:nvPr>
        </p:nvPicPr>
        <p:blipFill>
          <a:blip r:embed="rId2" cstate="print"/>
          <a:srcRect/>
          <a:stretch>
            <a:fillRect/>
          </a:stretch>
        </p:blipFill>
        <p:spPr bwMode="auto">
          <a:xfrm>
            <a:off x="4643438" y="1600200"/>
            <a:ext cx="3500462" cy="4525963"/>
          </a:xfrm>
          <a:prstGeom prst="rect">
            <a:avLst/>
          </a:prstGeom>
          <a:noFill/>
        </p:spPr>
      </p:pic>
      <p:pic>
        <p:nvPicPr>
          <p:cNvPr id="3075" name="Picture 3" descr="C:\Users\evelina\Desktop\100_2932.jpg"/>
          <p:cNvPicPr>
            <a:picLocks noChangeAspect="1" noChangeArrowheads="1"/>
          </p:cNvPicPr>
          <p:nvPr/>
        </p:nvPicPr>
        <p:blipFill>
          <a:blip r:embed="rId3" cstate="print"/>
          <a:srcRect/>
          <a:stretch>
            <a:fillRect/>
          </a:stretch>
        </p:blipFill>
        <p:spPr bwMode="auto">
          <a:xfrm>
            <a:off x="928662" y="1857364"/>
            <a:ext cx="3214710" cy="250033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196</Words>
  <Application>Microsoft Office PowerPoint</Application>
  <PresentationFormat>Προβολή στην οθόνη (4:3)</PresentationFormat>
  <Paragraphs>29</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3 Δεκεμβρίου Παγκόσμια Ημέρα Ειδικής Αγωγής </vt:lpstr>
      <vt:lpstr>Τι κοινό έχουν;  </vt:lpstr>
      <vt:lpstr>Διεθνείς Συμβάσεις για την Αναπηρία</vt:lpstr>
      <vt:lpstr>Διαφάνεια 4</vt:lpstr>
      <vt:lpstr>Τι σημαίνει;</vt:lpstr>
      <vt:lpstr>Δηλαδή…</vt:lpstr>
      <vt:lpstr>Χώροι στάθμευσης</vt:lpstr>
      <vt:lpstr>Πεζοδρόμια και ράμπες</vt:lpstr>
      <vt:lpstr>Χώροι υγιεινής</vt:lpstr>
      <vt:lpstr>Μέσα μεταφοράς</vt:lpstr>
      <vt:lpstr>Μάθηση για τυφλούς  </vt:lpstr>
      <vt:lpstr>… για κωφούς </vt:lpstr>
      <vt:lpstr>…για άτομα με κινητικά προβλήματα  </vt:lpstr>
      <vt:lpstr>Εργασία </vt:lpstr>
      <vt:lpstr>Αθλητισμός</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Παγκόσμια Ημέρα Ειδικής Αγωγής</dc:title>
  <dc:creator>evelina</dc:creator>
  <cp:lastModifiedBy>evelina</cp:lastModifiedBy>
  <cp:revision>42</cp:revision>
  <dcterms:created xsi:type="dcterms:W3CDTF">2014-11-30T07:28:10Z</dcterms:created>
  <dcterms:modified xsi:type="dcterms:W3CDTF">2014-12-10T13:22:31Z</dcterms:modified>
</cp:coreProperties>
</file>